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70" r:id="rId3"/>
    <p:sldId id="284" r:id="rId4"/>
    <p:sldId id="258" r:id="rId5"/>
    <p:sldId id="273" r:id="rId6"/>
    <p:sldId id="283" r:id="rId7"/>
    <p:sldId id="264" r:id="rId8"/>
    <p:sldId id="279" r:id="rId9"/>
    <p:sldId id="274" r:id="rId10"/>
    <p:sldId id="275" r:id="rId11"/>
    <p:sldId id="276" r:id="rId12"/>
    <p:sldId id="277" r:id="rId13"/>
    <p:sldId id="278" r:id="rId14"/>
    <p:sldId id="28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8D7F1C28-5E0F-4281-9778-9838CF2B6183}">
          <p14:sldIdLst>
            <p14:sldId id="256"/>
            <p14:sldId id="270"/>
            <p14:sldId id="284"/>
            <p14:sldId id="258"/>
            <p14:sldId id="273"/>
            <p14:sldId id="283"/>
            <p14:sldId id="264"/>
            <p14:sldId id="279"/>
            <p14:sldId id="274"/>
            <p14:sldId id="275"/>
            <p14:sldId id="276"/>
            <p14:sldId id="277"/>
            <p14:sldId id="278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753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6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8537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034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6869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442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40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4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85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39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5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7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0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MachovaI@shs.cz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632" y="1659467"/>
            <a:ext cx="10421814" cy="1529210"/>
          </a:xfrm>
        </p:spPr>
        <p:txBody>
          <a:bodyPr/>
          <a:lstStyle/>
          <a:p>
            <a:pPr algn="l"/>
            <a:r>
              <a:rPr lang="cs-CZ" sz="6000" b="1" dirty="0" smtClean="0">
                <a:solidFill>
                  <a:schemeClr val="accent2"/>
                </a:solidFill>
              </a:rPr>
              <a:t>  Role </a:t>
            </a:r>
            <a:r>
              <a:rPr lang="cs-CZ" sz="6000" b="1" dirty="0" smtClean="0">
                <a:solidFill>
                  <a:schemeClr val="accent2"/>
                </a:solidFill>
              </a:rPr>
              <a:t>školního psychologa</a:t>
            </a:r>
            <a:endParaRPr lang="cs-CZ" sz="6000" b="1" dirty="0">
              <a:solidFill>
                <a:schemeClr val="accent2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7066" y="3471290"/>
            <a:ext cx="8398933" cy="2425420"/>
          </a:xfrm>
        </p:spPr>
        <p:txBody>
          <a:bodyPr>
            <a:noAutofit/>
          </a:bodyPr>
          <a:lstStyle/>
          <a:p>
            <a:r>
              <a:rPr lang="cs-CZ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</a:t>
            </a:r>
            <a:r>
              <a:rPr lang="cs-CZ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 Hotelové škole</a:t>
            </a:r>
          </a:p>
          <a:p>
            <a:r>
              <a:rPr lang="cs-CZ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Vršovická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157" y="3471289"/>
            <a:ext cx="3322608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8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631" y="609600"/>
            <a:ext cx="9004371" cy="806946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cs-CZ" sz="3200" b="1" dirty="0" smtClean="0"/>
              <a:t>Spolupráce školního </a:t>
            </a:r>
            <a:r>
              <a:rPr lang="cs-CZ" sz="3200" b="1" dirty="0"/>
              <a:t>psychologa </a:t>
            </a:r>
            <a:r>
              <a:rPr lang="cs-CZ" sz="3200" b="1" dirty="0" smtClean="0"/>
              <a:t>s pedagogy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11569"/>
            <a:ext cx="8596668" cy="47595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Důvody:</a:t>
            </a:r>
          </a:p>
          <a:p>
            <a:r>
              <a:rPr lang="cs-CZ" dirty="0" smtClean="0"/>
              <a:t>nejčastěji </a:t>
            </a:r>
            <a:r>
              <a:rPr lang="cs-CZ" dirty="0"/>
              <a:t>se jedná o výchovné, vzdělávací i vztahové problémy žáků </a:t>
            </a:r>
            <a:r>
              <a:rPr lang="cs-CZ" dirty="0" smtClean="0"/>
              <a:t>ve třídách</a:t>
            </a:r>
          </a:p>
          <a:p>
            <a:r>
              <a:rPr lang="cs-CZ" dirty="0"/>
              <a:t>řešení úlev pro žáky se speciálními vzdělávacími potřebami </a:t>
            </a:r>
            <a:endParaRPr lang="cs-CZ" dirty="0" smtClean="0"/>
          </a:p>
          <a:p>
            <a:r>
              <a:rPr lang="cs-CZ" dirty="0" smtClean="0"/>
              <a:t>problémy </a:t>
            </a:r>
            <a:r>
              <a:rPr lang="cs-CZ" dirty="0"/>
              <a:t>se zvládáním </a:t>
            </a:r>
            <a:r>
              <a:rPr lang="cs-CZ" dirty="0" smtClean="0"/>
              <a:t>ČJ u žáků s OMJ</a:t>
            </a:r>
            <a:r>
              <a:rPr lang="cs-CZ" b="1" dirty="0" smtClean="0"/>
              <a:t> </a:t>
            </a:r>
            <a:endParaRPr lang="cs-CZ" b="1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Možnosti konzultací:</a:t>
            </a:r>
          </a:p>
          <a:p>
            <a:r>
              <a:rPr lang="cs-CZ" sz="1600" i="1" dirty="0"/>
              <a:t>Individuální v budově školy</a:t>
            </a:r>
            <a:endParaRPr lang="cs-CZ" sz="1600" i="1" u="sng" dirty="0"/>
          </a:p>
          <a:p>
            <a:r>
              <a:rPr lang="cs-CZ" sz="1600" i="1" dirty="0" err="1" smtClean="0"/>
              <a:t>skype</a:t>
            </a:r>
            <a:r>
              <a:rPr lang="cs-CZ" sz="1600" i="1" dirty="0"/>
              <a:t>, </a:t>
            </a:r>
            <a:r>
              <a:rPr lang="cs-CZ" sz="1600" i="1" dirty="0" err="1"/>
              <a:t>WhatsApp</a:t>
            </a:r>
            <a:r>
              <a:rPr lang="cs-CZ" sz="1600" i="1" dirty="0"/>
              <a:t> nebo tel. </a:t>
            </a:r>
            <a:r>
              <a:rPr lang="cs-CZ" sz="1600" i="1" dirty="0" smtClean="0"/>
              <a:t>hovor</a:t>
            </a:r>
          </a:p>
          <a:p>
            <a:r>
              <a:rPr lang="cs-CZ" sz="1600" i="1" dirty="0" err="1" smtClean="0"/>
              <a:t>Goole</a:t>
            </a:r>
            <a:r>
              <a:rPr lang="cs-CZ" sz="1600" i="1" dirty="0" smtClean="0"/>
              <a:t> </a:t>
            </a:r>
            <a:r>
              <a:rPr lang="cs-CZ" sz="1600" i="1" dirty="0" err="1"/>
              <a:t>M</a:t>
            </a:r>
            <a:r>
              <a:rPr lang="cs-CZ" sz="1600" i="1" dirty="0" err="1" smtClean="0"/>
              <a:t>eet</a:t>
            </a:r>
            <a:endParaRPr lang="cs-CZ" sz="1600" i="1" dirty="0" smtClean="0"/>
          </a:p>
          <a:p>
            <a:r>
              <a:rPr lang="cs-CZ" sz="1600" i="1" dirty="0" smtClean="0"/>
              <a:t>Microsoft </a:t>
            </a:r>
            <a:r>
              <a:rPr lang="cs-CZ" sz="1600" i="1" dirty="0" err="1" smtClean="0"/>
              <a:t>Teams</a:t>
            </a:r>
            <a:endParaRPr lang="cs-CZ" sz="1600" i="1" dirty="0" smtClean="0"/>
          </a:p>
          <a:p>
            <a:r>
              <a:rPr lang="cs-CZ" sz="1600" i="1" dirty="0" smtClean="0"/>
              <a:t>Mail</a:t>
            </a:r>
          </a:p>
          <a:p>
            <a:r>
              <a:rPr lang="cs-CZ" sz="1600" i="1" dirty="0" smtClean="0"/>
              <a:t>Chat</a:t>
            </a:r>
          </a:p>
          <a:p>
            <a:pPr marL="0" indent="0">
              <a:buNone/>
            </a:pPr>
            <a:endParaRPr lang="cs-CZ" u="sng" dirty="0" smtClean="0"/>
          </a:p>
          <a:p>
            <a:endParaRPr lang="cs-CZ" u="sng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903" y="3777995"/>
            <a:ext cx="1262605" cy="269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9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cs-CZ" b="1" dirty="0" smtClean="0"/>
              <a:t>Konzultace </a:t>
            </a:r>
            <a:r>
              <a:rPr lang="cs-CZ" b="1" dirty="0"/>
              <a:t>s rodiči žáků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První kontakt prostřednictvím mailu</a:t>
            </a:r>
          </a:p>
          <a:p>
            <a:pPr marL="0" indent="0">
              <a:buNone/>
            </a:pPr>
            <a:endParaRPr lang="cs-CZ" u="sng" dirty="0" smtClean="0"/>
          </a:p>
          <a:p>
            <a:pPr marL="0" indent="0">
              <a:buNone/>
            </a:pPr>
            <a:r>
              <a:rPr lang="cs-CZ" dirty="0" smtClean="0"/>
              <a:t>Další možnosti:</a:t>
            </a:r>
          </a:p>
          <a:p>
            <a:r>
              <a:rPr lang="cs-CZ" i="1" dirty="0" smtClean="0"/>
              <a:t>V budově školy</a:t>
            </a:r>
          </a:p>
          <a:p>
            <a:r>
              <a:rPr lang="cs-CZ" i="1" dirty="0" smtClean="0"/>
              <a:t>Skype</a:t>
            </a:r>
            <a:r>
              <a:rPr lang="cs-CZ" i="1" dirty="0"/>
              <a:t>, </a:t>
            </a:r>
            <a:r>
              <a:rPr lang="cs-CZ" i="1" dirty="0" err="1"/>
              <a:t>WhatsApp</a:t>
            </a:r>
            <a:r>
              <a:rPr lang="cs-CZ" i="1" dirty="0"/>
              <a:t> nebo tel. </a:t>
            </a:r>
            <a:r>
              <a:rPr lang="cs-CZ" i="1" dirty="0" smtClean="0"/>
              <a:t>hovor</a:t>
            </a:r>
          </a:p>
          <a:p>
            <a:r>
              <a:rPr lang="cs-CZ" i="1" dirty="0" smtClean="0"/>
              <a:t>Chat</a:t>
            </a:r>
          </a:p>
          <a:p>
            <a:r>
              <a:rPr lang="cs-CZ" i="1" dirty="0" smtClean="0"/>
              <a:t>Google </a:t>
            </a:r>
            <a:r>
              <a:rPr lang="cs-CZ" i="1" dirty="0" err="1"/>
              <a:t>M</a:t>
            </a:r>
            <a:r>
              <a:rPr lang="cs-CZ" i="1" dirty="0" err="1" smtClean="0"/>
              <a:t>eet</a:t>
            </a:r>
            <a:endParaRPr lang="cs-CZ" i="1" dirty="0" smtClean="0"/>
          </a:p>
          <a:p>
            <a:r>
              <a:rPr lang="cs-CZ" i="1" dirty="0"/>
              <a:t>Microsoft </a:t>
            </a:r>
            <a:r>
              <a:rPr lang="cs-CZ" i="1" dirty="0" err="1"/>
              <a:t>Teams</a:t>
            </a:r>
            <a:endParaRPr lang="cs-CZ" i="1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135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111435" cy="715627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3200" dirty="0" smtClean="0"/>
              <a:t>Podpora </a:t>
            </a:r>
            <a:r>
              <a:rPr lang="cs-CZ" sz="3200" dirty="0"/>
              <a:t>projektu Inkluze na Hotelové škole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82615"/>
            <a:ext cx="8596668" cy="4943284"/>
          </a:xfrm>
        </p:spPr>
        <p:txBody>
          <a:bodyPr/>
          <a:lstStyle/>
          <a:p>
            <a:r>
              <a:rPr lang="cs-CZ" dirty="0"/>
              <a:t>Pomoc při diagnostice potřeb žáků s </a:t>
            </a:r>
            <a:r>
              <a:rPr lang="cs-CZ" dirty="0" smtClean="0"/>
              <a:t>OMJ</a:t>
            </a:r>
          </a:p>
          <a:p>
            <a:r>
              <a:rPr lang="cs-CZ" dirty="0" smtClean="0"/>
              <a:t>Spolupráce s</a:t>
            </a:r>
            <a:r>
              <a:rPr lang="cs-CZ" dirty="0"/>
              <a:t> META </a:t>
            </a:r>
            <a:r>
              <a:rPr lang="cs-CZ" sz="1600" i="1" dirty="0" smtClean="0"/>
              <a:t>(= společnost pro příležitosti mladých migrantů)</a:t>
            </a:r>
            <a:r>
              <a:rPr lang="cs-CZ" dirty="0" smtClean="0"/>
              <a:t>,</a:t>
            </a:r>
            <a:r>
              <a:rPr lang="cs-CZ" sz="1600" i="1" dirty="0" smtClean="0"/>
              <a:t> </a:t>
            </a:r>
            <a:r>
              <a:rPr lang="cs-CZ" dirty="0" smtClean="0"/>
              <a:t>konkrétně </a:t>
            </a:r>
            <a:r>
              <a:rPr lang="cs-CZ" dirty="0"/>
              <a:t>s odbornou pracovnicí, která má na starosti </a:t>
            </a:r>
            <a:r>
              <a:rPr lang="cs-CZ" dirty="0" smtClean="0"/>
              <a:t>SŠ</a:t>
            </a:r>
            <a:endParaRPr lang="cs-CZ" dirty="0"/>
          </a:p>
          <a:p>
            <a:r>
              <a:rPr lang="cs-CZ" dirty="0"/>
              <a:t>spolupráce s CIC </a:t>
            </a:r>
            <a:r>
              <a:rPr lang="cs-CZ" sz="1600" i="1" dirty="0"/>
              <a:t>(= centrum pro integraci cizinců</a:t>
            </a:r>
            <a:r>
              <a:rPr lang="cs-CZ" sz="1600" i="1" dirty="0" smtClean="0"/>
              <a:t>)</a:t>
            </a:r>
          </a:p>
          <a:p>
            <a:r>
              <a:rPr lang="cs-CZ" dirty="0"/>
              <a:t>čerpání nápadů ze stránek Inkluzivní školy </a:t>
            </a:r>
            <a:r>
              <a:rPr lang="cs-CZ" sz="1600" i="1" dirty="0"/>
              <a:t>(= inspirace a podpora pro práci s žáky s </a:t>
            </a:r>
            <a:r>
              <a:rPr lang="cs-CZ" sz="1600" i="1" dirty="0" smtClean="0"/>
              <a:t>OMJ)</a:t>
            </a:r>
            <a:endParaRPr lang="cs-CZ" sz="1600" i="1" dirty="0"/>
          </a:p>
          <a:p>
            <a:r>
              <a:rPr lang="cs-CZ" dirty="0"/>
              <a:t>Projektové hodiny – pomoc při zajištění externího </a:t>
            </a:r>
            <a:r>
              <a:rPr lang="cs-CZ" dirty="0" smtClean="0"/>
              <a:t>odborníka</a:t>
            </a:r>
          </a:p>
          <a:p>
            <a:r>
              <a:rPr lang="cs-CZ" dirty="0"/>
              <a:t>Pomoc při přípravě </a:t>
            </a:r>
            <a:r>
              <a:rPr lang="cs-CZ" dirty="0" smtClean="0"/>
              <a:t>setkání s rodiči žáků s OMJ </a:t>
            </a:r>
            <a:r>
              <a:rPr lang="cs-CZ" sz="1600" i="1" dirty="0" smtClean="0"/>
              <a:t>(s cílem aktivně zapojit rodiče do dění ve škole)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414" y="4587579"/>
            <a:ext cx="2145322" cy="193832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8275" t="4342" r="19989" b="15757"/>
          <a:stretch/>
        </p:blipFill>
        <p:spPr>
          <a:xfrm>
            <a:off x="5498124" y="5255397"/>
            <a:ext cx="1688124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4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cs-CZ" dirty="0"/>
              <a:t> </a:t>
            </a:r>
            <a:r>
              <a:rPr lang="cs-CZ" b="1" dirty="0" smtClean="0"/>
              <a:t>Intervize </a:t>
            </a:r>
            <a:r>
              <a:rPr lang="cs-CZ" b="1" dirty="0"/>
              <a:t>školních psychologů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828801"/>
            <a:ext cx="8596668" cy="4212562"/>
          </a:xfrm>
        </p:spPr>
        <p:txBody>
          <a:bodyPr/>
          <a:lstStyle/>
          <a:p>
            <a:r>
              <a:rPr lang="cs-CZ" dirty="0"/>
              <a:t>Osobní setkání</a:t>
            </a:r>
          </a:p>
          <a:p>
            <a:r>
              <a:rPr lang="cs-CZ" dirty="0" smtClean="0"/>
              <a:t>On-line formou - prostřednictvím Google </a:t>
            </a:r>
            <a:r>
              <a:rPr lang="cs-CZ" dirty="0" err="1" smtClean="0"/>
              <a:t>Meet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Sdílení:</a:t>
            </a:r>
          </a:p>
          <a:p>
            <a:r>
              <a:rPr lang="cs-CZ" dirty="0" smtClean="0"/>
              <a:t>případové práce </a:t>
            </a:r>
          </a:p>
          <a:p>
            <a:r>
              <a:rPr lang="cs-CZ" dirty="0" smtClean="0"/>
              <a:t>zkušeností </a:t>
            </a:r>
          </a:p>
          <a:p>
            <a:r>
              <a:rPr lang="cs-CZ" dirty="0" smtClean="0"/>
              <a:t>vzájemné podpory</a:t>
            </a:r>
          </a:p>
          <a:p>
            <a:r>
              <a:rPr lang="cs-CZ" dirty="0" smtClean="0"/>
              <a:t>reflexe </a:t>
            </a:r>
            <a:r>
              <a:rPr lang="cs-CZ" dirty="0"/>
              <a:t>mezi kolegy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754" y="3149601"/>
            <a:ext cx="4512486" cy="281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7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1594338"/>
            <a:ext cx="8596668" cy="715108"/>
          </a:xfrm>
        </p:spPr>
        <p:txBody>
          <a:bodyPr>
            <a:noAutofit/>
          </a:bodyPr>
          <a:lstStyle/>
          <a:p>
            <a:pPr algn="ctr"/>
            <a:r>
              <a:rPr lang="cs-CZ" b="1" dirty="0" smtClean="0"/>
              <a:t>Děkuji za Vaši pozornost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3094892"/>
            <a:ext cx="8596668" cy="2946470"/>
          </a:xfrm>
        </p:spPr>
        <p:txBody>
          <a:bodyPr/>
          <a:lstStyle/>
          <a:p>
            <a:pPr marL="0" indent="0" algn="ctr">
              <a:buNone/>
            </a:pPr>
            <a:r>
              <a:rPr lang="cs-CZ" sz="2800" dirty="0" smtClean="0"/>
              <a:t>PhDr. Ivana Machová</a:t>
            </a:r>
          </a:p>
          <a:p>
            <a:pPr marL="0" indent="0" algn="ctr">
              <a:buNone/>
            </a:pPr>
            <a:r>
              <a:rPr lang="cs-CZ" i="1" dirty="0" smtClean="0"/>
              <a:t>školní psycholog </a:t>
            </a:r>
          </a:p>
          <a:p>
            <a:pPr marL="0" indent="0" algn="ctr">
              <a:buNone/>
            </a:pPr>
            <a:r>
              <a:rPr lang="cs-CZ" i="1" dirty="0" smtClean="0"/>
              <a:t>Hotelová škola Vršovická, Praha 10</a:t>
            </a:r>
          </a:p>
          <a:p>
            <a:pPr marL="0" indent="0" algn="ctr">
              <a:buNone/>
            </a:pPr>
            <a:endParaRPr lang="cs-CZ" i="1" dirty="0" smtClean="0"/>
          </a:p>
          <a:p>
            <a:pPr marL="0" indent="0" algn="ctr">
              <a:buNone/>
            </a:pPr>
            <a:endParaRPr lang="cs-CZ" sz="3600" dirty="0" smtClean="0"/>
          </a:p>
          <a:p>
            <a:pPr marL="0" indent="0" algn="ctr">
              <a:buNone/>
            </a:pPr>
            <a:endParaRPr lang="cs-CZ" sz="3600" dirty="0" smtClean="0"/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491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954" y="445477"/>
            <a:ext cx="9823937" cy="902677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accent2"/>
                </a:solidFill>
              </a:rPr>
              <a:t>Role školního psychologa na Hotelové škole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0308" y="1535723"/>
            <a:ext cx="8863694" cy="51222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900" dirty="0" smtClean="0">
                <a:solidFill>
                  <a:schemeClr val="accent2"/>
                </a:solidFill>
              </a:rPr>
              <a:t>První kontakt psychologa s žáky</a:t>
            </a:r>
            <a:endParaRPr lang="cs-CZ" sz="1900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1900" dirty="0" smtClean="0">
                <a:solidFill>
                  <a:schemeClr val="accent2"/>
                </a:solidFill>
              </a:rPr>
              <a:t>Individuální </a:t>
            </a:r>
            <a:r>
              <a:rPr lang="cs-CZ" sz="1900" dirty="0">
                <a:solidFill>
                  <a:schemeClr val="accent2"/>
                </a:solidFill>
              </a:rPr>
              <a:t>konzultace s </a:t>
            </a:r>
            <a:r>
              <a:rPr lang="cs-CZ" sz="1900" dirty="0" smtClean="0">
                <a:solidFill>
                  <a:schemeClr val="accent2"/>
                </a:solidFill>
              </a:rPr>
              <a:t>žáky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900" dirty="0" smtClean="0">
                <a:solidFill>
                  <a:schemeClr val="accent2"/>
                </a:solidFill>
              </a:rPr>
              <a:t>Na kus řeči se školní psycholožkou </a:t>
            </a:r>
            <a:r>
              <a:rPr lang="cs-CZ" sz="1400" i="1" dirty="0" smtClean="0">
                <a:solidFill>
                  <a:schemeClr val="tx1"/>
                </a:solidFill>
              </a:rPr>
              <a:t>(pro třídní kolektivy)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900" dirty="0">
                <a:solidFill>
                  <a:schemeClr val="accent2"/>
                </a:solidFill>
              </a:rPr>
              <a:t>Anonymní anketní šetření </a:t>
            </a:r>
            <a:r>
              <a:rPr lang="cs-CZ" sz="1400" dirty="0">
                <a:solidFill>
                  <a:schemeClr val="tx1"/>
                </a:solidFill>
              </a:rPr>
              <a:t>(</a:t>
            </a:r>
            <a:r>
              <a:rPr lang="cs-CZ" sz="1400" i="1" dirty="0">
                <a:solidFill>
                  <a:schemeClr val="tx1"/>
                </a:solidFill>
              </a:rPr>
              <a:t>s cílem zkvalitnit systém výuky a přístup k žákům ze strany školy)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900" dirty="0">
                <a:solidFill>
                  <a:schemeClr val="accent2"/>
                </a:solidFill>
              </a:rPr>
              <a:t>Programy pro třídní kolektivy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900" dirty="0" smtClean="0">
                <a:solidFill>
                  <a:schemeClr val="accent2"/>
                </a:solidFill>
              </a:rPr>
              <a:t>Zasílání podpůrných materiálů mailem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900" dirty="0" smtClean="0">
                <a:solidFill>
                  <a:schemeClr val="accent2"/>
                </a:solidFill>
              </a:rPr>
              <a:t>Školní </a:t>
            </a:r>
            <a:r>
              <a:rPr lang="cs-CZ" sz="1900" dirty="0">
                <a:solidFill>
                  <a:schemeClr val="accent2"/>
                </a:solidFill>
              </a:rPr>
              <a:t>psycholog a vedení školy </a:t>
            </a:r>
            <a:endParaRPr lang="cs-CZ" sz="1900" dirty="0" smtClean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1900" dirty="0" smtClean="0">
                <a:solidFill>
                  <a:schemeClr val="accent2"/>
                </a:solidFill>
              </a:rPr>
              <a:t>Spolupráce školního psychologa s pedagogy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900" dirty="0" smtClean="0">
                <a:solidFill>
                  <a:schemeClr val="accent2"/>
                </a:solidFill>
              </a:rPr>
              <a:t>Konzultace s rodiči žáků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900" dirty="0" smtClean="0">
                <a:solidFill>
                  <a:schemeClr val="accent2"/>
                </a:solidFill>
              </a:rPr>
              <a:t>Podpora projektu Inkluze na Hotelové škole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900" dirty="0" smtClean="0">
                <a:solidFill>
                  <a:schemeClr val="accent2"/>
                </a:solidFill>
              </a:rPr>
              <a:t>Intervize školních psychologů</a:t>
            </a:r>
            <a:endParaRPr lang="cs-CZ" sz="1900" dirty="0">
              <a:solidFill>
                <a:schemeClr val="accent2"/>
              </a:solidFill>
            </a:endParaRPr>
          </a:p>
          <a:p>
            <a:pPr>
              <a:buFont typeface="+mj-lt"/>
              <a:buAutoNum type="arabicPeriod"/>
            </a:pPr>
            <a:endParaRPr lang="cs-CZ" sz="1900" dirty="0">
              <a:solidFill>
                <a:schemeClr val="accent2"/>
              </a:solidFill>
            </a:endParaRP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Picture 2" descr="C:\Users\Dell\Desktop\rozhodovani-944x7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565" y="3479983"/>
            <a:ext cx="3425618" cy="278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71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123" y="624110"/>
            <a:ext cx="11340489" cy="832157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cs-CZ" sz="4000" b="1" dirty="0"/>
              <a:t>První kontakt psychologa s žáky ve škole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dirty="0">
                <a:solidFill>
                  <a:schemeClr val="accent2"/>
                </a:solidFill>
              </a:rPr>
              <a:t/>
            </a:r>
            <a:br>
              <a:rPr lang="cs-CZ" dirty="0">
                <a:solidFill>
                  <a:schemeClr val="accent2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247" y="1617784"/>
            <a:ext cx="11176366" cy="4783015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cs-CZ" sz="1800" b="1" dirty="0" smtClean="0">
                <a:solidFill>
                  <a:schemeClr val="tx1"/>
                </a:solidFill>
              </a:rPr>
              <a:t>Adaptační </a:t>
            </a:r>
            <a:r>
              <a:rPr lang="cs-CZ" sz="1800" b="1" dirty="0">
                <a:solidFill>
                  <a:schemeClr val="tx1"/>
                </a:solidFill>
              </a:rPr>
              <a:t>kurz pro žáky 1. ročníků</a:t>
            </a:r>
            <a:endParaRPr lang="cs-CZ" sz="1800" dirty="0">
              <a:solidFill>
                <a:schemeClr val="tx1"/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i="1" dirty="0">
                <a:solidFill>
                  <a:schemeClr val="tx1"/>
                </a:solidFill>
              </a:rPr>
              <a:t>Představení se žákům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i="1" dirty="0">
                <a:solidFill>
                  <a:schemeClr val="tx1"/>
                </a:solidFill>
              </a:rPr>
              <a:t>Nabídka přítomnosti psychologa ve škole</a:t>
            </a:r>
            <a:endParaRPr lang="cs-CZ" dirty="0">
              <a:solidFill>
                <a:schemeClr val="tx1"/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i="1" dirty="0">
                <a:solidFill>
                  <a:schemeClr val="tx1"/>
                </a:solidFill>
              </a:rPr>
              <a:t>Vyplnění dotazníku pro nově příchozí žáky</a:t>
            </a:r>
            <a:endParaRPr lang="cs-CZ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b="1" dirty="0">
                <a:solidFill>
                  <a:schemeClr val="tx1"/>
                </a:solidFill>
              </a:rPr>
              <a:t>Krátká návštěva všech tříd školy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i="1" dirty="0">
                <a:solidFill>
                  <a:schemeClr val="tx1"/>
                </a:solidFill>
              </a:rPr>
              <a:t>Představení se žákům, nabídka konzultací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i="1" dirty="0">
                <a:solidFill>
                  <a:schemeClr val="tx1"/>
                </a:solidFill>
              </a:rPr>
              <a:t>Rozdání letáčků žákům s OMJ - možnost využití podpory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800" b="1" dirty="0">
                <a:solidFill>
                  <a:schemeClr val="tx1"/>
                </a:solidFill>
              </a:rPr>
              <a:t>Styly učení a strategie učení </a:t>
            </a:r>
            <a:endParaRPr lang="cs-CZ" sz="1800" dirty="0">
              <a:solidFill>
                <a:schemeClr val="tx1"/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i="1" dirty="0">
                <a:solidFill>
                  <a:schemeClr val="tx1"/>
                </a:solidFill>
              </a:rPr>
              <a:t>program pro třídní kolektivy 1. ročníků </a:t>
            </a:r>
            <a:endParaRPr lang="cs-CZ" dirty="0">
              <a:solidFill>
                <a:schemeClr val="tx1"/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i="1" dirty="0">
                <a:solidFill>
                  <a:schemeClr val="tx1"/>
                </a:solidFill>
              </a:rPr>
              <a:t>jak se učit co nejefektivněji </a:t>
            </a:r>
            <a:endParaRPr lang="cs-CZ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10" r="1" b="5120"/>
          <a:stretch/>
        </p:blipFill>
        <p:spPr>
          <a:xfrm>
            <a:off x="6154615" y="2164104"/>
            <a:ext cx="3587966" cy="203622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713" y="4009291"/>
            <a:ext cx="2145880" cy="151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1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322514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cs-CZ" sz="4000" b="1" dirty="0" smtClean="0"/>
              <a:t>Individuální </a:t>
            </a:r>
            <a:r>
              <a:rPr lang="cs-CZ" sz="4000" b="1" dirty="0"/>
              <a:t>konzultace s </a:t>
            </a:r>
            <a:r>
              <a:rPr lang="cs-CZ" sz="4000" b="1" dirty="0" smtClean="0"/>
              <a:t>žáky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1600" dirty="0" smtClean="0">
                <a:solidFill>
                  <a:schemeClr val="tx1"/>
                </a:solidFill>
              </a:rPr>
              <a:t>pro </a:t>
            </a:r>
            <a:r>
              <a:rPr lang="cs-CZ" sz="1600" dirty="0">
                <a:solidFill>
                  <a:schemeClr val="tx1"/>
                </a:solidFill>
              </a:rPr>
              <a:t>řešení problémů, ošetření emocí, pro zvládnutí nějaké situace</a:t>
            </a:r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Jako </a:t>
            </a:r>
            <a:r>
              <a:rPr lang="cs-CZ" sz="1600" dirty="0">
                <a:solidFill>
                  <a:schemeClr val="tx1"/>
                </a:solidFill>
                <a:cs typeface="Times New Roman" panose="02020603050405020304" pitchFamily="18" charset="0"/>
              </a:rPr>
              <a:t>školní psycholožka nabízím žákům</a:t>
            </a:r>
            <a:r>
              <a:rPr lang="cs-CZ" sz="2000" dirty="0">
                <a:solidFill>
                  <a:schemeClr val="tx1"/>
                </a:solidFill>
                <a:cs typeface="Times New Roman" panose="02020603050405020304" pitchFamily="18" charset="0"/>
              </a:rPr>
              <a:t> </a:t>
            </a:r>
            <a:r>
              <a:rPr lang="cs-CZ" sz="2000" dirty="0" smtClean="0">
                <a:cs typeface="Times New Roman" panose="02020603050405020304" pitchFamily="18" charset="0"/>
              </a:rPr>
              <a:t/>
            </a:r>
            <a:br>
              <a:rPr lang="cs-CZ" sz="2000" dirty="0" smtClean="0">
                <a:cs typeface="Times New Roman" panose="02020603050405020304" pitchFamily="18" charset="0"/>
              </a:rPr>
            </a:br>
            <a:r>
              <a:rPr lang="cs-CZ" sz="2000" dirty="0" smtClean="0">
                <a:cs typeface="Times New Roman" panose="02020603050405020304" pitchFamily="18" charset="0"/>
              </a:rPr>
              <a:t/>
            </a:r>
            <a:br>
              <a:rPr lang="cs-CZ" sz="2000" dirty="0" smtClean="0">
                <a:cs typeface="Times New Roman" panose="02020603050405020304" pitchFamily="18" charset="0"/>
              </a:rPr>
            </a:br>
            <a:r>
              <a:rPr lang="cs-CZ" sz="2000" b="1" dirty="0" smtClean="0">
                <a:cs typeface="Times New Roman" panose="02020603050405020304" pitchFamily="18" charset="0"/>
              </a:rPr>
              <a:t>POPOVÍDÁNÍ + PODPORU</a:t>
            </a:r>
            <a:r>
              <a:rPr lang="cs-CZ" sz="2000" dirty="0">
                <a:cs typeface="Times New Roman" panose="02020603050405020304" pitchFamily="18" charset="0"/>
              </a:rPr>
              <a:t> </a:t>
            </a:r>
            <a:r>
              <a:rPr lang="cs-CZ" sz="2000" dirty="0" smtClean="0">
                <a:cs typeface="Times New Roman" panose="02020603050405020304" pitchFamily="18" charset="0"/>
              </a:rPr>
              <a:t/>
            </a:r>
            <a:br>
              <a:rPr lang="cs-CZ" sz="2000" dirty="0" smtClean="0">
                <a:cs typeface="Times New Roman" panose="02020603050405020304" pitchFamily="18" charset="0"/>
              </a:rPr>
            </a:br>
            <a:r>
              <a:rPr lang="cs-CZ" sz="2000" i="1" dirty="0" smtClean="0">
                <a:cs typeface="Times New Roman" panose="02020603050405020304" pitchFamily="18" charset="0"/>
              </a:rPr>
              <a:t>„</a:t>
            </a:r>
            <a:r>
              <a:rPr lang="cs-CZ" sz="2000" i="1" dirty="0">
                <a:cs typeface="Times New Roman" panose="02020603050405020304" pitchFamily="18" charset="0"/>
              </a:rPr>
              <a:t>Nejsem na to sám, mohu to někomu říct, někdo se o mě zajímá</a:t>
            </a:r>
            <a:r>
              <a:rPr lang="cs-CZ" sz="2000" i="1" dirty="0" smtClean="0">
                <a:cs typeface="Times New Roman" panose="02020603050405020304" pitchFamily="18" charset="0"/>
              </a:rPr>
              <a:t>.“</a:t>
            </a:r>
            <a:r>
              <a:rPr lang="cs-CZ" sz="2000" dirty="0" smtClean="0">
                <a:cs typeface="Times New Roman" panose="02020603050405020304" pitchFamily="18" charset="0"/>
              </a:rPr>
              <a:t/>
            </a:r>
            <a:br>
              <a:rPr lang="cs-CZ" sz="2000" dirty="0" smtClean="0">
                <a:cs typeface="Times New Roman" panose="02020603050405020304" pitchFamily="18" charset="0"/>
              </a:rPr>
            </a:b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932113"/>
            <a:ext cx="8596668" cy="3109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cs typeface="Times New Roman" panose="02020603050405020304" pitchFamily="18" charset="0"/>
              </a:rPr>
              <a:t>Možnosti:</a:t>
            </a:r>
            <a:endParaRPr lang="cs-CZ" dirty="0">
              <a:cs typeface="Times New Roman" panose="02020603050405020304" pitchFamily="18" charset="0"/>
            </a:endParaRPr>
          </a:p>
          <a:p>
            <a:pPr lvl="0"/>
            <a:r>
              <a:rPr lang="cs-CZ" b="1" dirty="0" smtClean="0">
                <a:cs typeface="Times New Roman" panose="02020603050405020304" pitchFamily="18" charset="0"/>
              </a:rPr>
              <a:t>Individuální </a:t>
            </a:r>
            <a:r>
              <a:rPr lang="cs-CZ" b="1" dirty="0">
                <a:cs typeface="Times New Roman" panose="02020603050405020304" pitchFamily="18" charset="0"/>
              </a:rPr>
              <a:t>konzultace přímo v budově školy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400" i="1" dirty="0" smtClean="0">
                <a:cs typeface="Times New Roman" panose="02020603050405020304" pitchFamily="18" charset="0"/>
              </a:rPr>
              <a:t>každou </a:t>
            </a:r>
            <a:r>
              <a:rPr lang="cs-CZ" sz="1400" i="1" dirty="0">
                <a:cs typeface="Times New Roman" panose="02020603050405020304" pitchFamily="18" charset="0"/>
              </a:rPr>
              <a:t>středu a čtvrtek</a:t>
            </a:r>
            <a:r>
              <a:rPr lang="cs-CZ" i="1" dirty="0">
                <a:cs typeface="Times New Roman" panose="02020603050405020304" pitchFamily="18" charset="0"/>
              </a:rPr>
              <a:t> </a:t>
            </a:r>
            <a:endParaRPr lang="cs-CZ" i="1" dirty="0" smtClean="0">
              <a:cs typeface="Times New Roman" panose="02020603050405020304" pitchFamily="18" charset="0"/>
            </a:endParaRPr>
          </a:p>
          <a:p>
            <a:r>
              <a:rPr lang="cs-CZ" b="1" dirty="0" smtClean="0">
                <a:cs typeface="Times New Roman" panose="02020603050405020304" pitchFamily="18" charset="0"/>
              </a:rPr>
              <a:t>Prostřednictvím </a:t>
            </a:r>
            <a:r>
              <a:rPr lang="cs-CZ" b="1" dirty="0">
                <a:cs typeface="Times New Roman" panose="02020603050405020304" pitchFamily="18" charset="0"/>
              </a:rPr>
              <a:t>aplikace Google </a:t>
            </a:r>
            <a:r>
              <a:rPr lang="cs-CZ" b="1" dirty="0" err="1" smtClean="0">
                <a:cs typeface="Times New Roman" panose="02020603050405020304" pitchFamily="18" charset="0"/>
              </a:rPr>
              <a:t>Meet</a:t>
            </a:r>
            <a:r>
              <a:rPr lang="cs-CZ" b="1" dirty="0" smtClean="0">
                <a:cs typeface="Times New Roman" panose="02020603050405020304" pitchFamily="18" charset="0"/>
              </a:rPr>
              <a:t> </a:t>
            </a:r>
            <a:r>
              <a:rPr lang="cs-CZ" sz="1500" i="1" dirty="0">
                <a:cs typeface="Times New Roman" panose="02020603050405020304" pitchFamily="18" charset="0"/>
              </a:rPr>
              <a:t>( jaro 2020)</a:t>
            </a:r>
          </a:p>
          <a:p>
            <a:pPr lvl="0"/>
            <a:r>
              <a:rPr lang="cs-CZ" b="1" dirty="0" smtClean="0">
                <a:cs typeface="Times New Roman" panose="02020603050405020304" pitchFamily="18" charset="0"/>
              </a:rPr>
              <a:t>Prostřednictvím </a:t>
            </a:r>
            <a:r>
              <a:rPr lang="cs-CZ" b="1" dirty="0">
                <a:cs typeface="Times New Roman" panose="02020603050405020304" pitchFamily="18" charset="0"/>
              </a:rPr>
              <a:t>aplikace Microsoft </a:t>
            </a:r>
            <a:r>
              <a:rPr lang="cs-CZ" b="1" dirty="0" err="1">
                <a:cs typeface="Times New Roman" panose="02020603050405020304" pitchFamily="18" charset="0"/>
              </a:rPr>
              <a:t>Teams</a:t>
            </a:r>
            <a:r>
              <a:rPr lang="cs-CZ" b="1" dirty="0">
                <a:cs typeface="Times New Roman" panose="02020603050405020304" pitchFamily="18" charset="0"/>
              </a:rPr>
              <a:t> </a:t>
            </a:r>
            <a:r>
              <a:rPr lang="cs-CZ" sz="1500" i="1" dirty="0">
                <a:cs typeface="Times New Roman" panose="02020603050405020304" pitchFamily="18" charset="0"/>
              </a:rPr>
              <a:t>(od podzimu </a:t>
            </a:r>
            <a:r>
              <a:rPr lang="cs-CZ" sz="1500" i="1" dirty="0" smtClean="0">
                <a:cs typeface="Times New Roman" panose="02020603050405020304" pitchFamily="18" charset="0"/>
              </a:rPr>
              <a:t>2020)</a:t>
            </a:r>
          </a:p>
          <a:p>
            <a:pPr marL="457200" lvl="1" indent="0">
              <a:buNone/>
            </a:pPr>
            <a:r>
              <a:rPr lang="cs-CZ" sz="1800" dirty="0">
                <a:cs typeface="Times New Roman" panose="02020603050405020304" pitchFamily="18" charset="0"/>
              </a:rPr>
              <a:t> </a:t>
            </a:r>
            <a:endParaRPr lang="cs-CZ" dirty="0" smtClean="0"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b="1" dirty="0" smtClean="0">
                <a:cs typeface="Times New Roman" panose="02020603050405020304" pitchFamily="18" charset="0"/>
              </a:rPr>
              <a:t>Vždy je </a:t>
            </a:r>
            <a:r>
              <a:rPr lang="cs-CZ" b="1" dirty="0">
                <a:cs typeface="Times New Roman" panose="02020603050405020304" pitchFamily="18" charset="0"/>
              </a:rPr>
              <a:t>třeba se předem domluvit</a:t>
            </a:r>
            <a:r>
              <a:rPr lang="cs-CZ" dirty="0">
                <a:cs typeface="Times New Roman" panose="02020603050405020304" pitchFamily="18" charset="0"/>
              </a:rPr>
              <a:t> -</a:t>
            </a:r>
            <a:r>
              <a:rPr lang="cs-CZ" u="sng" dirty="0">
                <a:cs typeface="Times New Roman" panose="02020603050405020304" pitchFamily="18" charset="0"/>
              </a:rPr>
              <a:t> </a:t>
            </a:r>
            <a:r>
              <a:rPr lang="cs-CZ" u="sng" dirty="0">
                <a:cs typeface="Times New Roman" panose="02020603050405020304" pitchFamily="18" charset="0"/>
                <a:hlinkClick r:id="rId2"/>
              </a:rPr>
              <a:t>MachovaI@shs.cz</a:t>
            </a:r>
            <a:r>
              <a:rPr lang="cs-CZ" dirty="0">
                <a:cs typeface="Times New Roman" panose="02020603050405020304" pitchFamily="18" charset="0"/>
              </a:rPr>
              <a:t> </a:t>
            </a:r>
            <a:r>
              <a:rPr lang="cs-CZ" u="sng" dirty="0">
                <a:cs typeface="Times New Roman" panose="02020603050405020304" pitchFamily="18" charset="0"/>
              </a:rPr>
              <a:t> </a:t>
            </a:r>
            <a:endParaRPr lang="cs-CZ" dirty="0"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 rotWithShape="1">
          <a:blip r:embed="rId3"/>
          <a:srcRect l="428" t="13337" r="69412" b="35164"/>
          <a:stretch/>
        </p:blipFill>
        <p:spPr bwMode="auto">
          <a:xfrm>
            <a:off x="7413115" y="3201744"/>
            <a:ext cx="2270148" cy="22025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45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231" y="633046"/>
            <a:ext cx="9988061" cy="785446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cs-CZ" sz="3400" b="1" dirty="0" smtClean="0"/>
              <a:t>Na </a:t>
            </a:r>
            <a:r>
              <a:rPr lang="cs-CZ" sz="3400" b="1" dirty="0"/>
              <a:t>kus řeči se školní </a:t>
            </a:r>
            <a:r>
              <a:rPr lang="cs-CZ" sz="3400" b="1" dirty="0" smtClean="0"/>
              <a:t>psycholožkou on -line</a:t>
            </a:r>
            <a:r>
              <a:rPr lang="cs-CZ" i="1" dirty="0"/>
              <a:t/>
            </a:r>
            <a:br>
              <a:rPr lang="cs-CZ" i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18492"/>
            <a:ext cx="8596668" cy="4622870"/>
          </a:xfrm>
        </p:spPr>
        <p:txBody>
          <a:bodyPr/>
          <a:lstStyle/>
          <a:p>
            <a:pPr marL="0" indent="0">
              <a:buNone/>
            </a:pPr>
            <a:r>
              <a:rPr lang="cs-CZ" i="1" dirty="0" smtClean="0"/>
              <a:t>Například: </a:t>
            </a:r>
          </a:p>
          <a:p>
            <a:pPr marL="0" indent="0">
              <a:buNone/>
            </a:pPr>
            <a:r>
              <a:rPr lang="cs-CZ" b="1" dirty="0" smtClean="0"/>
              <a:t>Na kus řeči se školní psycholožkou PhDr. Ivanou Machovou - dobrovolné </a:t>
            </a:r>
            <a:r>
              <a:rPr lang="cs-CZ" b="1" dirty="0"/>
              <a:t>setkání 2. </a:t>
            </a:r>
            <a:r>
              <a:rPr lang="cs-CZ" b="1" dirty="0" smtClean="0"/>
              <a:t>E</a:t>
            </a:r>
          </a:p>
          <a:p>
            <a:r>
              <a:rPr lang="cs-CZ" sz="1600" dirty="0" smtClean="0"/>
              <a:t>můžeš </a:t>
            </a:r>
            <a:r>
              <a:rPr lang="cs-CZ" sz="1600" dirty="0"/>
              <a:t>a nemusíš mluvit</a:t>
            </a:r>
          </a:p>
          <a:p>
            <a:r>
              <a:rPr lang="cs-CZ" sz="1600" dirty="0"/>
              <a:t>KDY? </a:t>
            </a:r>
            <a:r>
              <a:rPr lang="cs-CZ" sz="1600" dirty="0" smtClean="0"/>
              <a:t>ve čtvrtek 14. 1. 2021 </a:t>
            </a:r>
            <a:r>
              <a:rPr lang="cs-CZ" sz="1600" dirty="0"/>
              <a:t>od </a:t>
            </a:r>
            <a:r>
              <a:rPr lang="cs-CZ" sz="1600" dirty="0" smtClean="0"/>
              <a:t>14:30</a:t>
            </a:r>
            <a:endParaRPr lang="cs-CZ" sz="1600" dirty="0"/>
          </a:p>
          <a:p>
            <a:r>
              <a:rPr lang="cs-CZ" sz="1600" dirty="0"/>
              <a:t>KDE? online </a:t>
            </a:r>
            <a:r>
              <a:rPr lang="cs-CZ" sz="1600" dirty="0" smtClean="0"/>
              <a:t>prostřednictvím</a:t>
            </a:r>
            <a:r>
              <a:rPr lang="cs-CZ" sz="1600" dirty="0"/>
              <a:t> </a:t>
            </a:r>
            <a:r>
              <a:rPr lang="cs-CZ" sz="1600" dirty="0">
                <a:cs typeface="Times New Roman" panose="02020603050405020304" pitchFamily="18" charset="0"/>
              </a:rPr>
              <a:t> Microsoft </a:t>
            </a:r>
            <a:r>
              <a:rPr lang="cs-CZ" sz="1600" dirty="0" err="1">
                <a:cs typeface="Times New Roman" panose="02020603050405020304" pitchFamily="18" charset="0"/>
              </a:rPr>
              <a:t>Teams</a:t>
            </a:r>
            <a:r>
              <a:rPr lang="cs-CZ" sz="1600" dirty="0">
                <a:cs typeface="Times New Roman" panose="02020603050405020304" pitchFamily="18" charset="0"/>
              </a:rPr>
              <a:t> </a:t>
            </a:r>
            <a:endParaRPr lang="cs-CZ" sz="1600" dirty="0" smtClean="0">
              <a:cs typeface="Times New Roman" panose="02020603050405020304" pitchFamily="18" charset="0"/>
            </a:endParaRPr>
          </a:p>
          <a:p>
            <a:r>
              <a:rPr lang="cs-CZ" sz="1600" dirty="0" smtClean="0"/>
              <a:t>volné </a:t>
            </a:r>
            <a:r>
              <a:rPr lang="cs-CZ" sz="1600" dirty="0"/>
              <a:t>popovídání (+ zvolíme téma příštího setkání)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081" y="4211816"/>
            <a:ext cx="3812675" cy="21517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046" y="3076737"/>
            <a:ext cx="3593503" cy="221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0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262" y="393540"/>
            <a:ext cx="10965351" cy="682906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cs-CZ" b="1" dirty="0" smtClean="0"/>
              <a:t>Anonymní anketní setření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631" y="1172309"/>
            <a:ext cx="11234981" cy="5685692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cs-CZ" b="1" i="1" dirty="0" smtClean="0"/>
              <a:t>s</a:t>
            </a:r>
            <a:r>
              <a:rPr lang="cs-CZ" b="1" i="1" dirty="0"/>
              <a:t> cílem zkvalitnit systém výuky a přístup k žákům ze strany školy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1. roč.                                                      2. roč.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3. roč.                                                       4. roč.                                         </a:t>
            </a:r>
            <a:endParaRPr lang="cs-CZ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4494" t="25839" r="23582" b="13986"/>
          <a:stretch/>
        </p:blipFill>
        <p:spPr>
          <a:xfrm>
            <a:off x="1110059" y="1451129"/>
            <a:ext cx="3529674" cy="237749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24457" t="31308" r="26048" b="15160"/>
          <a:stretch/>
        </p:blipFill>
        <p:spPr>
          <a:xfrm>
            <a:off x="5522802" y="1450749"/>
            <a:ext cx="3820490" cy="234801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/>
          <a:srcRect l="24202" t="26438" r="21086" b="15091"/>
          <a:stretch/>
        </p:blipFill>
        <p:spPr>
          <a:xfrm>
            <a:off x="1065609" y="4213755"/>
            <a:ext cx="3649832" cy="221566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/>
          <a:srcRect l="22256" t="29244" r="22978" b="14846"/>
          <a:stretch/>
        </p:blipFill>
        <p:spPr>
          <a:xfrm>
            <a:off x="5540556" y="4139981"/>
            <a:ext cx="3784981" cy="224373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0099" y="3608547"/>
            <a:ext cx="3078220" cy="66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6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598312"/>
            <a:ext cx="8596668" cy="993422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cs-CZ" sz="4000" b="1" dirty="0"/>
              <a:t>Programy pro třídní kolektivy</a:t>
            </a:r>
            <a:r>
              <a:rPr lang="cs-CZ" sz="4000" dirty="0">
                <a:solidFill>
                  <a:schemeClr val="accent2"/>
                </a:solidFill>
              </a:rPr>
              <a:t/>
            </a:r>
            <a:br>
              <a:rPr lang="cs-CZ" sz="4000" dirty="0">
                <a:solidFill>
                  <a:schemeClr val="accent2"/>
                </a:solidFill>
              </a:rPr>
            </a:br>
            <a:r>
              <a:rPr lang="cs-CZ" dirty="0">
                <a:cs typeface="Times New Roman" panose="02020603050405020304" pitchFamily="18" charset="0"/>
              </a:rPr>
              <a:t/>
            </a:r>
            <a:br>
              <a:rPr lang="cs-CZ" dirty="0"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23293"/>
            <a:ext cx="8596668" cy="431807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cs typeface="Times New Roman" panose="02020603050405020304" pitchFamily="18" charset="0"/>
              </a:rPr>
              <a:t>Na přání vedení školy, pedagogů</a:t>
            </a:r>
            <a:r>
              <a:rPr lang="cs-CZ" dirty="0">
                <a:cs typeface="Times New Roman" panose="02020603050405020304" pitchFamily="18" charset="0"/>
              </a:rPr>
              <a:t> </a:t>
            </a:r>
            <a:r>
              <a:rPr lang="cs-CZ" dirty="0" smtClean="0">
                <a:cs typeface="Times New Roman" panose="02020603050405020304" pitchFamily="18" charset="0"/>
              </a:rPr>
              <a:t>i žáků </a:t>
            </a:r>
            <a:r>
              <a:rPr lang="cs-CZ" sz="1400" i="1" dirty="0" smtClean="0">
                <a:cs typeface="Times New Roman" panose="02020603050405020304" pitchFamily="18" charset="0"/>
              </a:rPr>
              <a:t>(většinou se jedná o řešení vztahových problémů)</a:t>
            </a:r>
          </a:p>
          <a:p>
            <a:pPr marL="0" indent="0">
              <a:buNone/>
            </a:pPr>
            <a:endParaRPr lang="cs-CZ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cs typeface="Times New Roman" panose="02020603050405020304" pitchFamily="18" charset="0"/>
              </a:rPr>
              <a:t>Sociometrické </a:t>
            </a:r>
            <a:r>
              <a:rPr lang="cs-CZ" dirty="0">
                <a:cs typeface="Times New Roman" panose="02020603050405020304" pitchFamily="18" charset="0"/>
              </a:rPr>
              <a:t>šetření – klima třídy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>
                <a:cs typeface="Times New Roman" panose="02020603050405020304" pitchFamily="18" charset="0"/>
              </a:rPr>
              <a:t>V rámci  hodin informatiky </a:t>
            </a:r>
            <a:r>
              <a:rPr lang="cs-CZ" dirty="0">
                <a:cs typeface="Times New Roman" panose="02020603050405020304" pitchFamily="18" charset="0"/>
              </a:rPr>
              <a:t>ve </a:t>
            </a:r>
            <a:r>
              <a:rPr lang="cs-CZ" dirty="0" smtClean="0">
                <a:cs typeface="Times New Roman" panose="02020603050405020304" pitchFamily="18" charset="0"/>
              </a:rPr>
              <a:t>škole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>
                <a:cs typeface="Times New Roman" panose="02020603050405020304" pitchFamily="18" charset="0"/>
              </a:rPr>
              <a:t>Na </a:t>
            </a:r>
            <a:r>
              <a:rPr lang="cs-CZ" dirty="0">
                <a:cs typeface="Times New Roman" panose="02020603050405020304" pitchFamily="18" charset="0"/>
              </a:rPr>
              <a:t>dálku to moc </a:t>
            </a:r>
            <a:r>
              <a:rPr lang="cs-CZ" dirty="0" smtClean="0">
                <a:cs typeface="Times New Roman" panose="02020603050405020304" pitchFamily="18" charset="0"/>
              </a:rPr>
              <a:t>nefungovalo </a:t>
            </a:r>
            <a:r>
              <a:rPr lang="cs-CZ" sz="1200" i="1" dirty="0" smtClean="0">
                <a:cs typeface="Times New Roman" panose="02020603050405020304" pitchFamily="18" charset="0"/>
              </a:rPr>
              <a:t>(</a:t>
            </a:r>
            <a:r>
              <a:rPr lang="cs-CZ" sz="1200" i="1" dirty="0">
                <a:cs typeface="Times New Roman" panose="02020603050405020304" pitchFamily="18" charset="0"/>
              </a:rPr>
              <a:t>a</a:t>
            </a:r>
            <a:r>
              <a:rPr lang="cs-CZ" sz="1200" i="1" dirty="0" smtClean="0">
                <a:cs typeface="Times New Roman" panose="02020603050405020304" pitchFamily="18" charset="0"/>
              </a:rPr>
              <a:t>by vyhodnocení ukázalo „skutečné klima třídy“, je třeba, aby dotazník vyplnili všichni žáci)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953" y="3988077"/>
            <a:ext cx="2836201" cy="180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908" y="609600"/>
            <a:ext cx="9016094" cy="132080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cs-CZ" b="1" dirty="0" smtClean="0"/>
              <a:t>Zasílání </a:t>
            </a:r>
            <a:r>
              <a:rPr lang="cs-CZ" b="1" dirty="0"/>
              <a:t>podpůrných materiálů mailem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3470" y="4518663"/>
            <a:ext cx="1710532" cy="151787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359" y="2259311"/>
            <a:ext cx="2085653" cy="177502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180" y="1721914"/>
            <a:ext cx="1749395" cy="247930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2985" y="3850468"/>
            <a:ext cx="2035528" cy="27019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3753" y="4518663"/>
            <a:ext cx="2817373" cy="198427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6402" y="1930400"/>
            <a:ext cx="2283931" cy="161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7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0356" y="597878"/>
            <a:ext cx="8596668" cy="914400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cs-CZ" sz="4000" b="1" dirty="0" smtClean="0"/>
              <a:t>Školní psycholog a vedení </a:t>
            </a:r>
            <a:r>
              <a:rPr lang="cs-CZ" sz="4000" b="1" dirty="0"/>
              <a:t>školy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12279"/>
            <a:ext cx="8596668" cy="4529084"/>
          </a:xfrm>
        </p:spPr>
        <p:txBody>
          <a:bodyPr/>
          <a:lstStyle/>
          <a:p>
            <a:r>
              <a:rPr lang="cs-CZ" dirty="0"/>
              <a:t>pravidelná  </a:t>
            </a:r>
            <a:r>
              <a:rPr lang="cs-CZ" dirty="0" smtClean="0"/>
              <a:t>individuální setkání </a:t>
            </a:r>
            <a:r>
              <a:rPr lang="cs-CZ" dirty="0"/>
              <a:t>s ředitelem školy - konzultace nad aktuálními tématy </a:t>
            </a:r>
            <a:r>
              <a:rPr lang="cs-CZ" dirty="0" smtClean="0"/>
              <a:t>školy</a:t>
            </a:r>
          </a:p>
          <a:p>
            <a:r>
              <a:rPr lang="cs-CZ" dirty="0"/>
              <a:t>pomoc při zajištění přijímacího řízení na střední školy</a:t>
            </a:r>
          </a:p>
          <a:p>
            <a:r>
              <a:rPr lang="cs-CZ" dirty="0"/>
              <a:t>komunikace s IT podporou školy – řešení problémů při on-line podpoře žáků </a:t>
            </a:r>
          </a:p>
          <a:p>
            <a:r>
              <a:rPr lang="cs-CZ" dirty="0" smtClean="0"/>
              <a:t>účast </a:t>
            </a:r>
            <a:r>
              <a:rPr lang="cs-CZ" dirty="0"/>
              <a:t>na poradách v době uzavřených škol </a:t>
            </a:r>
            <a:r>
              <a:rPr lang="cs-CZ" dirty="0" smtClean="0"/>
              <a:t>prostřednictvím:</a:t>
            </a:r>
          </a:p>
          <a:p>
            <a:pPr lvl="1"/>
            <a:r>
              <a:rPr lang="cs-CZ" dirty="0" smtClean="0"/>
              <a:t>ZOOM meeting </a:t>
            </a:r>
            <a:r>
              <a:rPr lang="cs-CZ" sz="1200" i="1" dirty="0" smtClean="0"/>
              <a:t>(na jaře 2020)</a:t>
            </a:r>
            <a:endParaRPr lang="cs-CZ" dirty="0" smtClean="0"/>
          </a:p>
          <a:p>
            <a:pPr lvl="1"/>
            <a:r>
              <a:rPr lang="cs-CZ" dirty="0" smtClean="0"/>
              <a:t>Microsoft </a:t>
            </a:r>
            <a:r>
              <a:rPr lang="cs-CZ" dirty="0" err="1" smtClean="0"/>
              <a:t>Teams</a:t>
            </a:r>
            <a:r>
              <a:rPr lang="cs-CZ" dirty="0" smtClean="0"/>
              <a:t> </a:t>
            </a:r>
            <a:r>
              <a:rPr lang="cs-CZ" sz="1200" i="1" dirty="0" smtClean="0"/>
              <a:t>(od podzimu 2020)</a:t>
            </a:r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912" y="4803766"/>
            <a:ext cx="4096867" cy="162167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4267286"/>
            <a:ext cx="4060288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2316</TotalTime>
  <Words>308</Words>
  <Application>Microsoft Office PowerPoint</Application>
  <PresentationFormat>Širokoúhlá obrazovka</PresentationFormat>
  <Paragraphs>127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Courier New</vt:lpstr>
      <vt:lpstr>Times New Roman</vt:lpstr>
      <vt:lpstr>Trebuchet MS</vt:lpstr>
      <vt:lpstr>Wingdings</vt:lpstr>
      <vt:lpstr>Wingdings 3</vt:lpstr>
      <vt:lpstr>Fazeta</vt:lpstr>
      <vt:lpstr>  Role školního psychologa</vt:lpstr>
      <vt:lpstr>Role školního psychologa na Hotelové škole</vt:lpstr>
      <vt:lpstr>První kontakt psychologa s žáky ve škole   </vt:lpstr>
      <vt:lpstr>Individuální konzultace s žáky pro řešení problémů, ošetření emocí, pro zvládnutí nějaké situace Jako školní psycholožka nabízím žákům   POPOVÍDÁNÍ + PODPORU  „Nejsem na to sám, mohu to někomu říct, někdo se o mě zajímá.“ </vt:lpstr>
      <vt:lpstr>Na kus řeči se školní psycholožkou on -line </vt:lpstr>
      <vt:lpstr>Anonymní anketní setření  </vt:lpstr>
      <vt:lpstr>Programy pro třídní kolektivy  </vt:lpstr>
      <vt:lpstr>Zasílání podpůrných materiálů mailem</vt:lpstr>
      <vt:lpstr>Školní psycholog a vedení školy </vt:lpstr>
      <vt:lpstr>Spolupráce školního psychologa s pedagogy  </vt:lpstr>
      <vt:lpstr>Konzultace s rodiči žáků </vt:lpstr>
      <vt:lpstr>Podpora projektu Inkluze na Hotelové škole</vt:lpstr>
      <vt:lpstr> Intervize školních psychologů</vt:lpstr>
      <vt:lpstr>Děkuji za Vaši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Školní psycholog</dc:title>
  <dc:creator>skola</dc:creator>
  <cp:lastModifiedBy>skola</cp:lastModifiedBy>
  <cp:revision>93</cp:revision>
  <dcterms:created xsi:type="dcterms:W3CDTF">2021-04-14T15:49:01Z</dcterms:created>
  <dcterms:modified xsi:type="dcterms:W3CDTF">2021-09-14T07:02:32Z</dcterms:modified>
</cp:coreProperties>
</file>